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892" r:id="rId2"/>
    <p:sldId id="857" r:id="rId3"/>
    <p:sldId id="896" r:id="rId4"/>
    <p:sldId id="905" r:id="rId5"/>
    <p:sldId id="870" r:id="rId6"/>
    <p:sldId id="906" r:id="rId7"/>
    <p:sldId id="907" r:id="rId8"/>
    <p:sldId id="908" r:id="rId9"/>
    <p:sldId id="909" r:id="rId10"/>
    <p:sldId id="910" r:id="rId11"/>
    <p:sldId id="911" r:id="rId12"/>
    <p:sldId id="912" r:id="rId13"/>
    <p:sldId id="264" r:id="rId14"/>
    <p:sldId id="913" r:id="rId15"/>
    <p:sldId id="914" r:id="rId16"/>
    <p:sldId id="915" r:id="rId17"/>
    <p:sldId id="916" r:id="rId18"/>
    <p:sldId id="917" r:id="rId19"/>
    <p:sldId id="918" r:id="rId20"/>
    <p:sldId id="919" r:id="rId21"/>
    <p:sldId id="920" r:id="rId22"/>
    <p:sldId id="921" r:id="rId23"/>
    <p:sldId id="922" r:id="rId24"/>
    <p:sldId id="923" r:id="rId25"/>
    <p:sldId id="924" r:id="rId26"/>
    <p:sldId id="926" r:id="rId27"/>
    <p:sldId id="927" r:id="rId28"/>
    <p:sldId id="929" r:id="rId29"/>
    <p:sldId id="933" r:id="rId30"/>
    <p:sldId id="934" r:id="rId31"/>
    <p:sldId id="935" r:id="rId32"/>
    <p:sldId id="936" r:id="rId33"/>
    <p:sldId id="937" r:id="rId34"/>
    <p:sldId id="938" r:id="rId35"/>
    <p:sldId id="939" r:id="rId36"/>
    <p:sldId id="260" r:id="rId37"/>
    <p:sldId id="958" r:id="rId38"/>
    <p:sldId id="941" r:id="rId39"/>
    <p:sldId id="942" r:id="rId40"/>
    <p:sldId id="943" r:id="rId41"/>
    <p:sldId id="944" r:id="rId42"/>
    <p:sldId id="946" r:id="rId43"/>
    <p:sldId id="880" r:id="rId44"/>
    <p:sldId id="948" r:id="rId45"/>
    <p:sldId id="947" r:id="rId46"/>
    <p:sldId id="950" r:id="rId47"/>
    <p:sldId id="951" r:id="rId48"/>
    <p:sldId id="952" r:id="rId49"/>
    <p:sldId id="953" r:id="rId50"/>
    <p:sldId id="955" r:id="rId51"/>
    <p:sldId id="956" r:id="rId52"/>
    <p:sldId id="957" r:id="rId53"/>
  </p:sldIdLst>
  <p:sldSz cx="12192000" cy="6858000"/>
  <p:notesSz cx="12192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A8E0"/>
    <a:srgbClr val="21A038"/>
    <a:srgbClr val="21CC38"/>
    <a:srgbClr val="333F48"/>
    <a:srgbClr val="000000"/>
    <a:srgbClr val="303F49"/>
    <a:srgbClr val="000333"/>
    <a:srgbClr val="21BA72"/>
    <a:srgbClr val="42E3B4"/>
    <a:srgbClr val="008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7"/>
    <p:restoredTop sz="91419"/>
  </p:normalViewPr>
  <p:slideViewPr>
    <p:cSldViewPr>
      <p:cViewPr>
        <p:scale>
          <a:sx n="110" d="100"/>
          <a:sy n="110" d="100"/>
        </p:scale>
        <p:origin x="2096" y="82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23790-104E-5845-BAC7-E661A4EE413C}" type="datetimeFigureOut">
              <a:rPr lang="ru-RU" smtClean="0"/>
              <a:t>17.02.2023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9F3BD-B703-EB45-96C2-7BD3512CBCE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5789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9F3BD-B703-EB45-96C2-7BD3512CBCED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070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9F3BD-B703-EB45-96C2-7BD3512CBCED}" type="slidenum">
              <a:rPr lang="ru-RU" smtClean="0"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8090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9F3BD-B703-EB45-96C2-7BD3512CBCED}" type="slidenum">
              <a:rPr lang="ru-RU" smtClean="0"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601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9F3BD-B703-EB45-96C2-7BD3512CBCED}" type="slidenum">
              <a:rPr lang="ru-RU" smtClean="0"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9868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9F3BD-B703-EB45-96C2-7BD3512CBCED}" type="slidenum">
              <a:rPr lang="ru-RU" smtClean="0"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042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9F3BD-B703-EB45-96C2-7BD3512CBCED}" type="slidenum">
              <a:rPr lang="ru-RU" smtClean="0"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9958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9F3BD-B703-EB45-96C2-7BD3512CBCED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7812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9F3BD-B703-EB45-96C2-7BD3512CBCED}" type="slidenum">
              <a:rPr lang="ru-RU" smtClean="0"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3456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9F3BD-B703-EB45-96C2-7BD3512CBCED}" type="slidenum">
              <a:rPr lang="ru-RU" smtClean="0"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0465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9F3BD-B703-EB45-96C2-7BD3512CBCED}" type="slidenum">
              <a:rPr lang="ru-RU" smtClean="0"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5632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9F3BD-B703-EB45-96C2-7BD3512CBCED}" type="slidenum">
              <a:rPr lang="ru-RU" smtClean="0"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136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9F3BD-B703-EB45-96C2-7BD3512CBCED}" type="slidenum">
              <a:rPr lang="ru-RU" smtClean="0"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959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9F3BD-B703-EB45-96C2-7BD3512CBCED}" type="slidenum">
              <a:rPr lang="ru-RU" smtClean="0"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4016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9F3BD-B703-EB45-96C2-7BD3512CBCED}" type="slidenum">
              <a:rPr lang="ru-RU" smtClean="0"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118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60575" y="0"/>
            <a:ext cx="10628376" cy="1691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226560"/>
            <a:ext cx="12188952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231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56099F-779D-6849-9957-D4D2A1E036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1BE8C3-0BA6-794C-A4D3-2F2B366F2D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2/17/23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0AE1E0-FC66-E546-BEF6-7BCF32AD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bg object 16">
            <a:extLst>
              <a:ext uri="{FF2B5EF4-FFF2-40B4-BE49-F238E27FC236}">
                <a16:creationId xmlns:a16="http://schemas.microsoft.com/office/drawing/2014/main" id="{675F8155-9ACB-694C-A7F1-5E9BD01774C7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bg object 16">
            <a:extLst>
              <a:ext uri="{FF2B5EF4-FFF2-40B4-BE49-F238E27FC236}">
                <a16:creationId xmlns:a16="http://schemas.microsoft.com/office/drawing/2014/main" id="{9FB89254-B9B3-2745-8A44-6FD08AE093E6}"/>
              </a:ext>
            </a:extLst>
          </p:cNvPr>
          <p:cNvSpPr/>
          <p:nvPr userDrawn="1"/>
        </p:nvSpPr>
        <p:spPr>
          <a:xfrm rot="10800000">
            <a:off x="3048" y="0"/>
            <a:ext cx="12188952" cy="6858000"/>
          </a:xfrm>
          <a:prstGeom prst="rect">
            <a:avLst/>
          </a:prstGeom>
          <a:blipFill dpi="0" rotWithShape="1">
            <a:blip r:embed="rId2" cstate="print">
              <a:alphaModFix amt="30000"/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76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09F203A-D972-6A44-B462-788739BB69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2C0EF28-9E55-3144-9234-57C2B61DD2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657E6F-767D-6E49-83FD-BB4CBA2E5E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2/17/23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981B4B-4B82-6C49-AC8F-9309986E8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5503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8280FC4-AD29-EF48-9BC4-21105D6B25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B9857-F13C-C847-9AA5-12EF95C8C5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2/17/23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504380-7C72-F148-9391-780956D6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4DED942-AC15-244D-B182-8AF2D44FBA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4" t="29959" r="23998" b="14575"/>
          <a:stretch/>
        </p:blipFill>
        <p:spPr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8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8CDBB-4100-814D-8680-E419C0E3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76BCEE-4692-634B-A63B-DD99E1048B6B}"/>
              </a:ext>
            </a:extLst>
          </p:cNvPr>
          <p:cNvSpPr txBox="1">
            <a:spLocks/>
          </p:cNvSpPr>
          <p:nvPr userDrawn="1"/>
        </p:nvSpPr>
        <p:spPr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FE8ADF-25A3-4B39-A1EB-43B990C73963}" type="slidenum">
              <a:rPr lang="ru-RU" b="0" i="0" smtClean="0">
                <a:solidFill>
                  <a:schemeClr val="bg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pPr/>
              <a:t>‹#›</a:t>
            </a:fld>
            <a:endParaRPr lang="ru-RU" b="0" i="0" dirty="0">
              <a:solidFill>
                <a:schemeClr val="bg1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CB19BE-EBCE-3D42-A5F8-C409CB4A3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03631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8CDBB-4100-814D-8680-E419C0E3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069B2B-3053-2644-9880-8016D6556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13670A6-12D8-E047-BDFE-50054B487820}"/>
              </a:ext>
            </a:extLst>
          </p:cNvPr>
          <p:cNvSpPr/>
          <p:nvPr userDrawn="1"/>
        </p:nvSpPr>
        <p:spPr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C2252A-62EB-6E41-B777-F9CBB31BE0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58" y="911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0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156AC3C8-734E-4045-B89A-44760BA4F8C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EFE457F0-9EC1-B648-98E2-A72A597FE8E2}"/>
              </a:ext>
            </a:extLst>
          </p:cNvPr>
          <p:cNvSpPr/>
          <p:nvPr userDrawn="1"/>
        </p:nvSpPr>
        <p:spPr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C2252A-62EB-6E41-B777-F9CBB31BE0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58" y="530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83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1BA24CAD-70A1-B04B-9D3D-3902DA54A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ED7132D-C201-284B-A6F1-5D01ED6A08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4A2103-1B50-014C-B03C-6813F61D13E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2/17/23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0850F9-3768-4B48-BECE-9D826ABC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76E93F-3847-BD47-9709-0A15A1766E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711770"/>
            <a:ext cx="4135483" cy="56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7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1BA24CAD-70A1-B04B-9D3D-3902DA54A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ED7132D-C201-284B-A6F1-5D01ED6A08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4A2103-1B50-014C-B03C-6813F61D13E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2/17/23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0850F9-3768-4B48-BECE-9D826ABC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98834D-82AD-7448-B364-0B385967E1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82" y="1226799"/>
            <a:ext cx="8126494" cy="46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9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8952" cy="1655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 cstate="print"/>
            <a:stretch>
              <a:fillRect b="-2222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2/17/23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 rot="10800000">
            <a:off x="0" y="0"/>
            <a:ext cx="12188952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8616B5-D785-FC4C-95DF-D9C31A714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1" t="33333" r="20791" b="33333"/>
          <a:stretch/>
        </p:blipFill>
        <p:spPr>
          <a:xfrm>
            <a:off x="685800" y="685800"/>
            <a:ext cx="1676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44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87FEEEE-477F-524E-8627-A9C3E1E05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7" r:id="rId4"/>
    <p:sldLayoutId id="2147483674" r:id="rId5"/>
    <p:sldLayoutId id="2147483675" r:id="rId6"/>
    <p:sldLayoutId id="2147483663" r:id="rId7"/>
    <p:sldLayoutId id="2147483664" r:id="rId8"/>
    <p:sldLayoutId id="2147483668" r:id="rId9"/>
    <p:sldLayoutId id="2147483672" r:id="rId10"/>
    <p:sldLayoutId id="2147483671" r:id="rId11"/>
    <p:sldLayoutId id="2147483670" r:id="rId12"/>
    <p:sldLayoutId id="2147483669" r:id="rId13"/>
    <p:sldLayoutId id="2147483665" r:id="rId14"/>
    <p:sldLayoutId id="2147483666" r:id="rId15"/>
  </p:sldLayoutIdLst>
  <p:txStyles>
    <p:titleStyle>
      <a:lvl1pPr>
        <a:defRPr sz="6000" b="0" i="0">
          <a:latin typeface="SB Sans Display Light" panose="020B0303040504020204" pitchFamily="34" charset="0"/>
          <a:ea typeface="+mj-ea"/>
          <a:cs typeface="SB Sans Display Light" panose="020B0303040504020204" pitchFamily="34" charset="0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24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1104" userDrawn="1">
          <p15:clr>
            <a:srgbClr val="F26B43"/>
          </p15:clr>
        </p15:guide>
        <p15:guide id="5" pos="6576" userDrawn="1">
          <p15:clr>
            <a:srgbClr val="F26B43"/>
          </p15:clr>
        </p15:guide>
        <p15:guide id="6" orient="horz" pos="432" userDrawn="1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orient="horz" pos="3888" userDrawn="1">
          <p15:clr>
            <a:srgbClr val="F26B43"/>
          </p15:clr>
        </p15:guide>
        <p15:guide id="9" orient="horz" pos="3504" userDrawn="1">
          <p15:clr>
            <a:srgbClr val="F26B43"/>
          </p15:clr>
        </p15:guide>
        <p15:guide id="10" orient="horz" pos="816" userDrawn="1">
          <p15:clr>
            <a:srgbClr val="F26B43"/>
          </p15:clr>
        </p15:guide>
        <p15:guide id="11" orient="horz" pos="2640" userDrawn="1">
          <p15:clr>
            <a:srgbClr val="F26B43"/>
          </p15:clr>
        </p15:guide>
        <p15:guide id="12" orient="horz" pos="1680" userDrawn="1">
          <p15:clr>
            <a:srgbClr val="F26B43"/>
          </p15:clr>
        </p15:guide>
        <p15:guide id="13" pos="2928" userDrawn="1">
          <p15:clr>
            <a:srgbClr val="F26B43"/>
          </p15:clr>
        </p15:guide>
        <p15:guide id="14" pos="4752" userDrawn="1">
          <p15:clr>
            <a:srgbClr val="F26B43"/>
          </p15:clr>
        </p15:guide>
        <p15:guide id="15" pos="2496" userDrawn="1">
          <p15:clr>
            <a:srgbClr val="F26B43"/>
          </p15:clr>
        </p15:guide>
        <p15:guide id="16" pos="5184" userDrawn="1">
          <p15:clr>
            <a:srgbClr val="F26B43"/>
          </p15:clr>
        </p15:guide>
        <p15:guide id="17" pos="2016" userDrawn="1">
          <p15:clr>
            <a:srgbClr val="F26B43"/>
          </p15:clr>
        </p15:guide>
        <p15:guide id="18" pos="56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2DDB7687-8F63-6E45-BC40-0C7BB770025D}"/>
              </a:ext>
            </a:extLst>
          </p:cNvPr>
          <p:cNvSpPr txBox="1">
            <a:spLocks/>
          </p:cNvSpPr>
          <p:nvPr/>
        </p:nvSpPr>
        <p:spPr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>
            <a:normAutofit/>
          </a:bodyPr>
          <a:lstStyle>
            <a:lvl1pPr>
              <a:defRPr sz="6000" b="0" i="0">
                <a:latin typeface="SB Sans Display Light" panose="020B0303040504020204" pitchFamily="34" charset="0"/>
                <a:ea typeface="+mj-ea"/>
                <a:cs typeface="SB Sans Display Light" panose="020B0303040504020204" pitchFamily="34" charset="0"/>
              </a:defRPr>
            </a:lvl1pPr>
          </a:lstStyle>
          <a:p>
            <a:r>
              <a:rPr lang="en-US" sz="5400" kern="0" dirty="0">
                <a:solidFill>
                  <a:srgbClr val="333F48"/>
                </a:solidFill>
              </a:rPr>
              <a:t>Feature-sliced design</a:t>
            </a:r>
            <a:endParaRPr lang="ru-RU" sz="5400" kern="0" dirty="0">
              <a:solidFill>
                <a:srgbClr val="333F48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EBBB6-1B9C-B141-AA88-419650C586E6}"/>
              </a:ext>
            </a:extLst>
          </p:cNvPr>
          <p:cNvSpPr txBox="1">
            <a:spLocks/>
          </p:cNvSpPr>
          <p:nvPr/>
        </p:nvSpPr>
        <p:spPr>
          <a:xfrm>
            <a:off x="685800" y="4157486"/>
            <a:ext cx="6830828" cy="14813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>
                <a:solidFill>
                  <a:srgbClr val="333F48"/>
                </a:solidFill>
                <a:latin typeface="SB Sans Text Light" panose="020B0303040504020204" pitchFamily="34" charset="0"/>
                <a:cs typeface="SB Sans Text Light" panose="020B0303040504020204" pitchFamily="34" charset="0"/>
              </a:rPr>
              <a:t>Чертовских Александр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333F48"/>
                </a:solidFill>
                <a:latin typeface="SB Sans Text Light" panose="020B0303040504020204" pitchFamily="34" charset="0"/>
                <a:cs typeface="SB Sans Text Light" panose="020B0303040504020204" pitchFamily="34" charset="0"/>
              </a:rPr>
              <a:t>Frontent</a:t>
            </a:r>
            <a:r>
              <a:rPr lang="en-US" sz="1600" dirty="0">
                <a:solidFill>
                  <a:srgbClr val="333F48"/>
                </a:solidFill>
                <a:latin typeface="SB Sans Text Light" panose="020B0303040504020204" pitchFamily="34" charset="0"/>
                <a:cs typeface="SB Sans Text Light" panose="020B0303040504020204" pitchFamily="34" charset="0"/>
              </a:rPr>
              <a:t>-</a:t>
            </a:r>
            <a:r>
              <a:rPr lang="ru-RU" sz="1600" dirty="0">
                <a:solidFill>
                  <a:srgbClr val="333F48"/>
                </a:solidFill>
                <a:latin typeface="SB Sans Text Light" panose="020B0303040504020204" pitchFamily="34" charset="0"/>
                <a:cs typeface="SB Sans Text Light" panose="020B0303040504020204" pitchFamily="34" charset="0"/>
              </a:rPr>
              <a:t>разработчик в </a:t>
            </a:r>
            <a:r>
              <a:rPr lang="ru-RU" sz="1600" dirty="0" err="1">
                <a:solidFill>
                  <a:srgbClr val="333F48"/>
                </a:solidFill>
                <a:latin typeface="SB Sans Text Light" panose="020B0303040504020204" pitchFamily="34" charset="0"/>
                <a:cs typeface="SB Sans Text Light" panose="020B0303040504020204" pitchFamily="34" charset="0"/>
              </a:rPr>
              <a:t>Сбер</a:t>
            </a:r>
            <a:endParaRPr lang="ru-RU" sz="1600" dirty="0">
              <a:solidFill>
                <a:srgbClr val="333F48"/>
              </a:solidFill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>
                <a:solidFill>
                  <a:srgbClr val="333F48"/>
                </a:solidFill>
                <a:latin typeface="SB Sans Text Light" panose="020B0303040504020204" pitchFamily="34" charset="0"/>
                <a:cs typeface="SB Sans Text Light" panose="020B0303040504020204" pitchFamily="34" charset="0"/>
              </a:rPr>
              <a:t>Продукт: </a:t>
            </a:r>
            <a:r>
              <a:rPr lang="en-US" sz="1600" dirty="0">
                <a:solidFill>
                  <a:srgbClr val="333F48"/>
                </a:solidFill>
                <a:latin typeface="SB Sans Text Light" panose="020B0303040504020204" pitchFamily="34" charset="0"/>
                <a:cs typeface="SB Sans Text Light" panose="020B0303040504020204" pitchFamily="34" charset="0"/>
              </a:rPr>
              <a:t>Polly</a:t>
            </a:r>
            <a:endParaRPr lang="ru-RU" sz="1600" dirty="0">
              <a:solidFill>
                <a:srgbClr val="333F48"/>
              </a:solidFill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A8DA4D-2112-F44B-BD9F-B98AF0BEA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6670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56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4276" y="1287682"/>
            <a:ext cx="10820400" cy="67225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Clean architecture, DDD, onion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06CC3622-D298-A143-9D38-58CA8B1A8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7"/>
          <a:stretch/>
        </p:blipFill>
        <p:spPr bwMode="auto">
          <a:xfrm>
            <a:off x="1524000" y="2514600"/>
            <a:ext cx="8158698" cy="281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781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4276" y="1287682"/>
            <a:ext cx="10820400" cy="67225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Atomic design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7AEF4FA1-26B1-4041-BB5B-FBA32D90C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6"/>
          <a:stretch/>
        </p:blipFill>
        <p:spPr bwMode="auto">
          <a:xfrm>
            <a:off x="1295400" y="2438400"/>
            <a:ext cx="9250844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80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4276" y="1287682"/>
            <a:ext cx="10820400" cy="67225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Vertical slices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F133F508-47A6-434E-89E4-B58427903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6"/>
          <a:stretch/>
        </p:blipFill>
        <p:spPr bwMode="auto">
          <a:xfrm>
            <a:off x="2057400" y="2080232"/>
            <a:ext cx="6553200" cy="403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523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799" y="685800"/>
            <a:ext cx="3581401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Low Coupling &amp; High Cohesion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4BC0DAE-0801-0149-8454-D02396920F40}"/>
              </a:ext>
            </a:extLst>
          </p:cNvPr>
          <p:cNvSpPr txBox="1">
            <a:spLocks/>
          </p:cNvSpPr>
          <p:nvPr/>
        </p:nvSpPr>
        <p:spPr>
          <a:xfrm>
            <a:off x="685800" y="2931160"/>
            <a:ext cx="5321134" cy="285222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000" b="1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Coupling</a:t>
            </a:r>
            <a:r>
              <a:rPr lang="en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 - </a:t>
            </a: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внешняя связность модулей</a:t>
            </a: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000" b="1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Cohesion</a:t>
            </a:r>
            <a:r>
              <a:rPr lang="en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 - </a:t>
            </a: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внутренняя связность модулей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754C609-E8E8-6D49-B0F6-198783C87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934" y="914400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799" y="685800"/>
            <a:ext cx="3581401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Low Coupling &amp; High Cohesion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4BC0DAE-0801-0149-8454-D02396920F40}"/>
              </a:ext>
            </a:extLst>
          </p:cNvPr>
          <p:cNvSpPr txBox="1">
            <a:spLocks/>
          </p:cNvSpPr>
          <p:nvPr/>
        </p:nvSpPr>
        <p:spPr>
          <a:xfrm>
            <a:off x="685800" y="2931160"/>
            <a:ext cx="5321134" cy="285222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000" b="1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Coupling</a:t>
            </a:r>
            <a:r>
              <a:rPr lang="en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 - </a:t>
            </a: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внешняя связность модулей</a:t>
            </a: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000" b="1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Cohesion</a:t>
            </a:r>
            <a:r>
              <a:rPr lang="en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 - </a:t>
            </a: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внутренняя связность модулей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754C609-E8E8-6D49-B0F6-198783C87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934" y="914400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D86B22E-9260-BB4C-B5E4-1E3138967F9C}"/>
              </a:ext>
            </a:extLst>
          </p:cNvPr>
          <p:cNvSpPr/>
          <p:nvPr/>
        </p:nvSpPr>
        <p:spPr>
          <a:xfrm>
            <a:off x="6629400" y="1562100"/>
            <a:ext cx="1981200" cy="1969040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2BEE43C-80C8-0F47-930B-440920A4B7E5}"/>
              </a:ext>
            </a:extLst>
          </p:cNvPr>
          <p:cNvSpPr/>
          <p:nvPr/>
        </p:nvSpPr>
        <p:spPr>
          <a:xfrm>
            <a:off x="6654634" y="3657600"/>
            <a:ext cx="1981200" cy="1981200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368C33F-BD50-5341-9FFD-A53F73C08A3F}"/>
              </a:ext>
            </a:extLst>
          </p:cNvPr>
          <p:cNvSpPr/>
          <p:nvPr/>
        </p:nvSpPr>
        <p:spPr>
          <a:xfrm>
            <a:off x="8752393" y="3657600"/>
            <a:ext cx="1981200" cy="1981200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32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799" y="685800"/>
            <a:ext cx="3581401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Low Coupling &amp; High Cohesion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4BC0DAE-0801-0149-8454-D02396920F40}"/>
              </a:ext>
            </a:extLst>
          </p:cNvPr>
          <p:cNvSpPr txBox="1">
            <a:spLocks/>
          </p:cNvSpPr>
          <p:nvPr/>
        </p:nvSpPr>
        <p:spPr>
          <a:xfrm>
            <a:off x="685800" y="2931160"/>
            <a:ext cx="5321134" cy="285222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000" b="1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Coupling</a:t>
            </a:r>
            <a:r>
              <a:rPr lang="en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 - </a:t>
            </a: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внешняя связность модулей</a:t>
            </a: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000" b="1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Cohesion</a:t>
            </a:r>
            <a:r>
              <a:rPr lang="en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 - </a:t>
            </a: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внутренняя связность модулей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754C609-E8E8-6D49-B0F6-198783C87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934" y="914400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2BEE43C-80C8-0F47-930B-440920A4B7E5}"/>
              </a:ext>
            </a:extLst>
          </p:cNvPr>
          <p:cNvSpPr/>
          <p:nvPr/>
        </p:nvSpPr>
        <p:spPr>
          <a:xfrm>
            <a:off x="6654634" y="3657600"/>
            <a:ext cx="1981200" cy="1981200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368C33F-BD50-5341-9FFD-A53F73C08A3F}"/>
              </a:ext>
            </a:extLst>
          </p:cNvPr>
          <p:cNvSpPr/>
          <p:nvPr/>
        </p:nvSpPr>
        <p:spPr>
          <a:xfrm>
            <a:off x="8752393" y="3657600"/>
            <a:ext cx="1981200" cy="1981200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EF354C3-4EDA-B842-9445-5A6FC8D0B87C}"/>
              </a:ext>
            </a:extLst>
          </p:cNvPr>
          <p:cNvSpPr/>
          <p:nvPr/>
        </p:nvSpPr>
        <p:spPr>
          <a:xfrm>
            <a:off x="8752393" y="1556020"/>
            <a:ext cx="1981200" cy="1981200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216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799" y="685800"/>
            <a:ext cx="3581401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Low Coupling &amp; High Cohesion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4BC0DAE-0801-0149-8454-D02396920F40}"/>
              </a:ext>
            </a:extLst>
          </p:cNvPr>
          <p:cNvSpPr txBox="1">
            <a:spLocks/>
          </p:cNvSpPr>
          <p:nvPr/>
        </p:nvSpPr>
        <p:spPr>
          <a:xfrm>
            <a:off x="685800" y="2931160"/>
            <a:ext cx="5321134" cy="285222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000" b="1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Coupling</a:t>
            </a:r>
            <a:r>
              <a:rPr lang="en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 - </a:t>
            </a: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внешняя связность модулей</a:t>
            </a: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000" b="1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Cohesion</a:t>
            </a:r>
            <a:r>
              <a:rPr lang="en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 - </a:t>
            </a: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внутренняя связность модулей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754C609-E8E8-6D49-B0F6-198783C87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934" y="914400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D86B22E-9260-BB4C-B5E4-1E3138967F9C}"/>
              </a:ext>
            </a:extLst>
          </p:cNvPr>
          <p:cNvSpPr/>
          <p:nvPr/>
        </p:nvSpPr>
        <p:spPr>
          <a:xfrm>
            <a:off x="6629400" y="1562100"/>
            <a:ext cx="1981200" cy="1969040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368C33F-BD50-5341-9FFD-A53F73C08A3F}"/>
              </a:ext>
            </a:extLst>
          </p:cNvPr>
          <p:cNvSpPr/>
          <p:nvPr/>
        </p:nvSpPr>
        <p:spPr>
          <a:xfrm>
            <a:off x="8752393" y="3657600"/>
            <a:ext cx="1981200" cy="1981200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EF354C3-4EDA-B842-9445-5A6FC8D0B87C}"/>
              </a:ext>
            </a:extLst>
          </p:cNvPr>
          <p:cNvSpPr/>
          <p:nvPr/>
        </p:nvSpPr>
        <p:spPr>
          <a:xfrm>
            <a:off x="8752393" y="1556020"/>
            <a:ext cx="1981200" cy="1981200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96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799" y="685800"/>
            <a:ext cx="3581401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Low Coupling &amp; High Cohesion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4BC0DAE-0801-0149-8454-D02396920F40}"/>
              </a:ext>
            </a:extLst>
          </p:cNvPr>
          <p:cNvSpPr txBox="1">
            <a:spLocks/>
          </p:cNvSpPr>
          <p:nvPr/>
        </p:nvSpPr>
        <p:spPr>
          <a:xfrm>
            <a:off x="685800" y="2931160"/>
            <a:ext cx="5321134" cy="285222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000" b="1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Coupling</a:t>
            </a:r>
            <a:r>
              <a:rPr lang="en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 - </a:t>
            </a: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внешняя связность модулей</a:t>
            </a: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000" b="1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Cohesion</a:t>
            </a:r>
            <a:r>
              <a:rPr lang="en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 - </a:t>
            </a: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внутренняя связность модулей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754C609-E8E8-6D49-B0F6-198783C87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934" y="914400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D86B22E-9260-BB4C-B5E4-1E3138967F9C}"/>
              </a:ext>
            </a:extLst>
          </p:cNvPr>
          <p:cNvSpPr/>
          <p:nvPr/>
        </p:nvSpPr>
        <p:spPr>
          <a:xfrm>
            <a:off x="6629400" y="1562100"/>
            <a:ext cx="1981200" cy="1969040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2BEE43C-80C8-0F47-930B-440920A4B7E5}"/>
              </a:ext>
            </a:extLst>
          </p:cNvPr>
          <p:cNvSpPr/>
          <p:nvPr/>
        </p:nvSpPr>
        <p:spPr>
          <a:xfrm>
            <a:off x="6654634" y="3657600"/>
            <a:ext cx="1981200" cy="1981200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EF354C3-4EDA-B842-9445-5A6FC8D0B87C}"/>
              </a:ext>
            </a:extLst>
          </p:cNvPr>
          <p:cNvSpPr/>
          <p:nvPr/>
        </p:nvSpPr>
        <p:spPr>
          <a:xfrm>
            <a:off x="8752393" y="1556020"/>
            <a:ext cx="1981200" cy="1981200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770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4276" y="1287682"/>
            <a:ext cx="10820400" cy="67225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Feature-sliced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4450AA-F850-1F45-93C1-C67802214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96" y="2141496"/>
            <a:ext cx="11125200" cy="342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573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799" y="685800"/>
            <a:ext cx="3581401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Shared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25F628-0600-4945-A553-F97389FEE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28" y="2057400"/>
            <a:ext cx="11211041" cy="310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29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84836D-8F12-D44C-ADD2-A4C1451DE4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940" y="1056942"/>
            <a:ext cx="7852362" cy="5730128"/>
          </a:xfrm>
          <a:prstGeom prst="rect">
            <a:avLst/>
          </a:prstGeom>
        </p:spPr>
      </p:pic>
      <p:sp>
        <p:nvSpPr>
          <p:cNvPr id="27" name="Title 7">
            <a:extLst>
              <a:ext uri="{FF2B5EF4-FFF2-40B4-BE49-F238E27FC236}">
                <a16:creationId xmlns:a16="http://schemas.microsoft.com/office/drawing/2014/main" id="{09E4E646-00DA-9342-B389-75D3915E9509}"/>
              </a:ext>
            </a:extLst>
          </p:cNvPr>
          <p:cNvSpPr txBox="1">
            <a:spLocks/>
          </p:cNvSpPr>
          <p:nvPr/>
        </p:nvSpPr>
        <p:spPr>
          <a:xfrm>
            <a:off x="762000" y="838200"/>
            <a:ext cx="5103962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Как организовать структуру проекта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2D32873B-2A69-E94B-90FA-4F3B995B4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49" y="2119075"/>
            <a:ext cx="1055025" cy="271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45D07CB-8349-474D-976A-15B746E25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1141">
            <a:off x="9387087" y="358062"/>
            <a:ext cx="1743280" cy="174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A24EF7CC-A935-E348-90C8-4375158CE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76843">
            <a:off x="10023750" y="3254427"/>
            <a:ext cx="1057704" cy="338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D4DB7F4-1657-6E48-8885-603B1585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7968">
            <a:off x="5563205" y="2739068"/>
            <a:ext cx="1294795" cy="228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0AEA8E8-69CC-954B-BEE0-DFC6EFDEB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8735">
            <a:off x="5401439" y="5313717"/>
            <a:ext cx="2172847" cy="46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>
            <a:extLst>
              <a:ext uri="{FF2B5EF4-FFF2-40B4-BE49-F238E27FC236}">
                <a16:creationId xmlns:a16="http://schemas.microsoft.com/office/drawing/2014/main" id="{BA1C592C-7678-C041-B052-3AF0033D5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62821">
            <a:off x="2936069" y="2264391"/>
            <a:ext cx="1208476" cy="115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>
            <a:extLst>
              <a:ext uri="{FF2B5EF4-FFF2-40B4-BE49-F238E27FC236}">
                <a16:creationId xmlns:a16="http://schemas.microsoft.com/office/drawing/2014/main" id="{C4B60FEC-FD36-4F4C-B6B1-E9758DA36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723" y="3405522"/>
            <a:ext cx="1354345" cy="26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5C3CF9F-2455-AB48-B1DE-C17B9334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8417">
            <a:off x="5133986" y="486337"/>
            <a:ext cx="902260" cy="187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6B9F2474-60D3-1348-A53B-8312D96EB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7378">
            <a:off x="6947389" y="239620"/>
            <a:ext cx="1383566" cy="321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>
            <a:extLst>
              <a:ext uri="{FF2B5EF4-FFF2-40B4-BE49-F238E27FC236}">
                <a16:creationId xmlns:a16="http://schemas.microsoft.com/office/drawing/2014/main" id="{CC5AF86B-FFF6-7741-B3FF-457ACDE4B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355" y="3684217"/>
            <a:ext cx="1775544" cy="271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994C216A-2940-6547-B3CD-43FAF3A84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94" y="890613"/>
            <a:ext cx="1445082" cy="144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>
            <a:extLst>
              <a:ext uri="{FF2B5EF4-FFF2-40B4-BE49-F238E27FC236}">
                <a16:creationId xmlns:a16="http://schemas.microsoft.com/office/drawing/2014/main" id="{84ED1A0C-72B0-D44B-A5B0-F4C8AB35D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52" y="3318802"/>
            <a:ext cx="1660651" cy="197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753FFD11-6494-0C46-9534-8C3145AE2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206" y="2315212"/>
            <a:ext cx="1094163" cy="94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2011454D-6A0C-5F4C-AB20-43B6D696B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202" y="3713519"/>
            <a:ext cx="1376557" cy="137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31064BD5-9C8F-C044-9D1D-4CB26E685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727" y="2119075"/>
            <a:ext cx="1669374" cy="166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90F25A84-4D8F-1E48-9ED5-D95F42986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4767"/>
            <a:ext cx="5797112" cy="38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853C5D6F-8685-F948-944E-902E5E1A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472" y="451473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9059E33-D9A7-464B-A393-407FAA2F4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247" y="2362199"/>
            <a:ext cx="956603" cy="95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289FCE1-E52F-444E-82D6-0E75BDDD1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75005">
            <a:off x="172568" y="2347975"/>
            <a:ext cx="1536287" cy="13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599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799" y="685800"/>
            <a:ext cx="3581401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Entities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8CEB1F-6603-BD4D-B924-5CE61D801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74519"/>
            <a:ext cx="10363200" cy="338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60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799" y="685800"/>
            <a:ext cx="3581401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Features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12B7E7F-AF0C-8F4A-816E-D75A73479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10896600" cy="252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222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799" y="685800"/>
            <a:ext cx="3581401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Widgets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153D1DB-04D7-4C46-B6A7-FC61C41B4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9906000" cy="333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743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799" y="685800"/>
            <a:ext cx="3581401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Pages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6FD223B-CAD6-2C4E-8890-8379F1D8F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761287" cy="486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54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799" y="685800"/>
            <a:ext cx="3581401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Processes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9C9E828-AEA8-3E44-913F-12F2ACE18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884012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399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799" y="685800"/>
            <a:ext cx="3581401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App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BFDCF6D-511B-0147-8768-8D794076B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042416"/>
            <a:ext cx="9724571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756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4276" y="1287682"/>
            <a:ext cx="10820400" cy="67225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Слои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2A002CA-BC81-804A-AE64-3F936AFFF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6" y="2743200"/>
            <a:ext cx="10668000" cy="22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569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4276" y="1287682"/>
            <a:ext cx="10820400" cy="67225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Сегменты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EF84C2E-DEBD-4F4C-BD6C-29FB0DD4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90800"/>
            <a:ext cx="9906000" cy="189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432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4276" y="1287682"/>
            <a:ext cx="10820400" cy="67225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Сегменты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EF84C2E-DEBD-4F4C-BD6C-29FB0DD4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90800"/>
            <a:ext cx="9906000" cy="189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D2D9F906-87A1-9148-A9B6-189C46EBB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4" b="57365"/>
          <a:stretch/>
        </p:blipFill>
        <p:spPr bwMode="auto">
          <a:xfrm>
            <a:off x="992492" y="3146446"/>
            <a:ext cx="9906000" cy="2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33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4276" y="1287682"/>
            <a:ext cx="10820400" cy="67225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Сегменты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EF84C2E-DEBD-4F4C-BD6C-29FB0DD4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90800"/>
            <a:ext cx="9906000" cy="189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>
            <a:extLst>
              <a:ext uri="{FF2B5EF4-FFF2-40B4-BE49-F238E27FC236}">
                <a16:creationId xmlns:a16="http://schemas.microsoft.com/office/drawing/2014/main" id="{F87FCBB9-9EA8-684A-8AB7-848E382E3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90" b="43311"/>
          <a:stretch/>
        </p:blipFill>
        <p:spPr bwMode="auto">
          <a:xfrm>
            <a:off x="990600" y="3399817"/>
            <a:ext cx="9906000" cy="25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0322B240-9052-F24A-8E63-7789833D0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90" b="43311"/>
          <a:stretch/>
        </p:blipFill>
        <p:spPr bwMode="auto">
          <a:xfrm>
            <a:off x="1005192" y="3399817"/>
            <a:ext cx="9906000" cy="25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D2D9F906-87A1-9148-A9B6-189C46EBB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90" b="43311"/>
          <a:stretch/>
        </p:blipFill>
        <p:spPr bwMode="auto">
          <a:xfrm>
            <a:off x="992492" y="3402992"/>
            <a:ext cx="9906000" cy="25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09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49D5F54-C398-7E4B-AD7D-C0DC6DD09DD7}"/>
              </a:ext>
            </a:extLst>
          </p:cNvPr>
          <p:cNvSpPr txBox="1">
            <a:spLocks/>
          </p:cNvSpPr>
          <p:nvPr/>
        </p:nvSpPr>
        <p:spPr>
          <a:xfrm>
            <a:off x="684276" y="2511880"/>
            <a:ext cx="8154924" cy="305843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- В проектах становится много неявных связей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- Логика одной сущности может лежать в разных местах проекта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- Становится больше узких и потенциально опасных мест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- Новичкам приходится долго вникать в проект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4276" y="1287682"/>
            <a:ext cx="10820400" cy="67225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Растет сложность проектов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184645-29D0-354A-A3A0-6283E92D4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675" y="978147"/>
            <a:ext cx="37973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F4746894-BF19-5D46-8BAF-ECBC7706C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72" y="4556224"/>
            <a:ext cx="4301129" cy="230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DD3D244-169C-4142-917B-1BDB802E1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139784"/>
            <a:ext cx="2301777" cy="2301777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60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4276" y="1287682"/>
            <a:ext cx="10820400" cy="67225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Сегменты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EF84C2E-DEBD-4F4C-BD6C-29FB0DD4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90800"/>
            <a:ext cx="9906000" cy="189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D2D9F906-87A1-9148-A9B6-189C46EBB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20" b="30200"/>
          <a:stretch/>
        </p:blipFill>
        <p:spPr bwMode="auto">
          <a:xfrm>
            <a:off x="992492" y="3657600"/>
            <a:ext cx="9906000" cy="2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826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4276" y="1287682"/>
            <a:ext cx="10820400" cy="67225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Сегменты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EF84C2E-DEBD-4F4C-BD6C-29FB0DD4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90800"/>
            <a:ext cx="9906000" cy="189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D2D9F906-87A1-9148-A9B6-189C46EBB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00" b="16318"/>
          <a:stretch/>
        </p:blipFill>
        <p:spPr bwMode="auto">
          <a:xfrm>
            <a:off x="992492" y="3913178"/>
            <a:ext cx="9906000" cy="25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325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4276" y="1287682"/>
            <a:ext cx="10820400" cy="67225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Сегменты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EF84C2E-DEBD-4F4C-BD6C-29FB0DD4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90800"/>
            <a:ext cx="9906000" cy="189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D2D9F906-87A1-9148-A9B6-189C46EBB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83" b="2133"/>
          <a:stretch/>
        </p:blipFill>
        <p:spPr bwMode="auto">
          <a:xfrm>
            <a:off x="992492" y="4174434"/>
            <a:ext cx="9906000" cy="2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524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4276" y="1287682"/>
            <a:ext cx="10820400" cy="67225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Сегменты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EF84C2E-DEBD-4F4C-BD6C-29FB0DD4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90800"/>
            <a:ext cx="9906000" cy="189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165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4276" y="1287682"/>
            <a:ext cx="10820400" cy="67225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Public API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3C9EF591-8E4D-AF4F-9087-D3253A8F7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6" y="2528000"/>
            <a:ext cx="9982200" cy="206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000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4276" y="1287682"/>
            <a:ext cx="10820400" cy="67225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Feature-sliced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4450AA-F850-1F45-93C1-C67802214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96" y="2141496"/>
            <a:ext cx="11125200" cy="342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770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826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133600" y="902970"/>
            <a:ext cx="8141208" cy="5958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Title 7">
            <a:extLst>
              <a:ext uri="{FF2B5EF4-FFF2-40B4-BE49-F238E27FC236}">
                <a16:creationId xmlns:a16="http://schemas.microsoft.com/office/drawing/2014/main" id="{F0FE16DD-D911-344B-9240-F5FA6AC21718}"/>
              </a:ext>
            </a:extLst>
          </p:cNvPr>
          <p:cNvSpPr txBox="1">
            <a:spLocks/>
          </p:cNvSpPr>
          <p:nvPr/>
        </p:nvSpPr>
        <p:spPr>
          <a:xfrm>
            <a:off x="685800" y="685800"/>
            <a:ext cx="10820400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Сложно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8D9BA3A2-C1A1-7C48-A994-7A0F38F30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76" y="1441412"/>
            <a:ext cx="5486400" cy="473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4276" y="1287682"/>
            <a:ext cx="10820400" cy="67225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Feature-sliced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4450AA-F850-1F45-93C1-C67802214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96" y="2141496"/>
            <a:ext cx="11125200" cy="342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221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139803F6-C1B9-A148-86A6-8932B106EE4F}"/>
              </a:ext>
            </a:extLst>
          </p:cNvPr>
          <p:cNvSpPr/>
          <p:nvPr/>
        </p:nvSpPr>
        <p:spPr>
          <a:xfrm>
            <a:off x="6625046" y="1143000"/>
            <a:ext cx="5119116" cy="5735080"/>
          </a:xfrm>
          <a:prstGeom prst="rect">
            <a:avLst/>
          </a:prstGeom>
          <a:blipFill>
            <a:blip r:embed="rId2" cstate="print"/>
            <a:stretch>
              <a:fillRect b="-14444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2188952" cy="679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itle 7">
            <a:extLst>
              <a:ext uri="{FF2B5EF4-FFF2-40B4-BE49-F238E27FC236}">
                <a16:creationId xmlns:a16="http://schemas.microsoft.com/office/drawing/2014/main" id="{8F759DA7-272D-6740-8F3C-9FF9C6912E25}"/>
              </a:ext>
            </a:extLst>
          </p:cNvPr>
          <p:cNvSpPr txBox="1">
            <a:spLocks/>
          </p:cNvSpPr>
          <p:nvPr/>
        </p:nvSpPr>
        <p:spPr>
          <a:xfrm>
            <a:off x="685800" y="685800"/>
            <a:ext cx="10820400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Собственный опыт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1746A505-69B1-C24F-BB72-C2EB351CF93C}"/>
              </a:ext>
            </a:extLst>
          </p:cNvPr>
          <p:cNvSpPr/>
          <p:nvPr/>
        </p:nvSpPr>
        <p:spPr>
          <a:xfrm>
            <a:off x="823178" y="1370006"/>
            <a:ext cx="5119116" cy="5508074"/>
          </a:xfrm>
          <a:prstGeom prst="rect">
            <a:avLst/>
          </a:prstGeom>
          <a:blipFill>
            <a:blip r:embed="rId2" cstate="print"/>
            <a:stretch>
              <a:fillRect b="-14444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5605" name="Picture 5">
            <a:extLst>
              <a:ext uri="{FF2B5EF4-FFF2-40B4-BE49-F238E27FC236}">
                <a16:creationId xmlns:a16="http://schemas.microsoft.com/office/drawing/2014/main" id="{EBDD50AE-0959-5345-BBD7-3B2E82D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961970"/>
            <a:ext cx="3871496" cy="321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>
            <a:extLst>
              <a:ext uri="{FF2B5EF4-FFF2-40B4-BE49-F238E27FC236}">
                <a16:creationId xmlns:a16="http://schemas.microsoft.com/office/drawing/2014/main" id="{6695A4F8-C27C-4E44-9059-7D255515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004" y="2224184"/>
            <a:ext cx="3568835" cy="269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B4F5E31A-0608-2249-A772-472866276547}"/>
              </a:ext>
            </a:extLst>
          </p:cNvPr>
          <p:cNvCxnSpPr>
            <a:cxnSpLocks/>
            <a:endCxn id="25605" idx="1"/>
          </p:cNvCxnSpPr>
          <p:nvPr/>
        </p:nvCxnSpPr>
        <p:spPr>
          <a:xfrm>
            <a:off x="5372100" y="3571875"/>
            <a:ext cx="1714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334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679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itle 7">
            <a:extLst>
              <a:ext uri="{FF2B5EF4-FFF2-40B4-BE49-F238E27FC236}">
                <a16:creationId xmlns:a16="http://schemas.microsoft.com/office/drawing/2014/main" id="{8F759DA7-272D-6740-8F3C-9FF9C6912E25}"/>
              </a:ext>
            </a:extLst>
          </p:cNvPr>
          <p:cNvSpPr txBox="1">
            <a:spLocks/>
          </p:cNvSpPr>
          <p:nvPr/>
        </p:nvSpPr>
        <p:spPr>
          <a:xfrm>
            <a:off x="685800" y="685800"/>
            <a:ext cx="10820400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Собственный опыт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1746A505-69B1-C24F-BB72-C2EB351CF93C}"/>
              </a:ext>
            </a:extLst>
          </p:cNvPr>
          <p:cNvSpPr/>
          <p:nvPr/>
        </p:nvSpPr>
        <p:spPr>
          <a:xfrm>
            <a:off x="823178" y="1219200"/>
            <a:ext cx="5425222" cy="5658880"/>
          </a:xfrm>
          <a:prstGeom prst="rect">
            <a:avLst/>
          </a:prstGeom>
          <a:blipFill>
            <a:blip r:embed="rId3" cstate="print"/>
            <a:stretch>
              <a:fillRect b="-14444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0308235C-B5A1-2E4B-88CE-66EA8FB6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4788268" cy="312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00751C3-8F62-1B4D-A53D-48A74D16F85A}"/>
              </a:ext>
            </a:extLst>
          </p:cNvPr>
          <p:cNvSpPr/>
          <p:nvPr/>
        </p:nvSpPr>
        <p:spPr>
          <a:xfrm>
            <a:off x="6625046" y="1143000"/>
            <a:ext cx="5119116" cy="5735080"/>
          </a:xfrm>
          <a:prstGeom prst="rect">
            <a:avLst/>
          </a:prstGeom>
          <a:blipFill>
            <a:blip r:embed="rId3" cstate="print"/>
            <a:stretch>
              <a:fillRect b="-14444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8727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4276" y="1287682"/>
            <a:ext cx="10820400" cy="67225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Различные архитектурные решения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ED4FA9E-9D5B-1E40-BF08-2EE96B7A1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59933"/>
            <a:ext cx="4122965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E360C666-5C0A-2A42-BFBB-1F9E65594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165" y="2080231"/>
            <a:ext cx="3420835" cy="25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6CC3622-D298-A143-9D38-58CA8B1A8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71" y="4823432"/>
            <a:ext cx="4614345" cy="192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F133F508-47A6-434E-89E4-B58427903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036" y="2080230"/>
            <a:ext cx="3299473" cy="250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7AEF4FA1-26B1-4041-BB5B-FBA32D90C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786" y="4701181"/>
            <a:ext cx="5016500" cy="195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686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679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itle 7">
            <a:extLst>
              <a:ext uri="{FF2B5EF4-FFF2-40B4-BE49-F238E27FC236}">
                <a16:creationId xmlns:a16="http://schemas.microsoft.com/office/drawing/2014/main" id="{8F759DA7-272D-6740-8F3C-9FF9C6912E25}"/>
              </a:ext>
            </a:extLst>
          </p:cNvPr>
          <p:cNvSpPr txBox="1">
            <a:spLocks/>
          </p:cNvSpPr>
          <p:nvPr/>
        </p:nvSpPr>
        <p:spPr>
          <a:xfrm>
            <a:off x="685800" y="685800"/>
            <a:ext cx="10820400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Собственный опыт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1746A505-69B1-C24F-BB72-C2EB351CF93C}"/>
              </a:ext>
            </a:extLst>
          </p:cNvPr>
          <p:cNvSpPr/>
          <p:nvPr/>
        </p:nvSpPr>
        <p:spPr>
          <a:xfrm>
            <a:off x="823178" y="1219200"/>
            <a:ext cx="5425222" cy="5658880"/>
          </a:xfrm>
          <a:prstGeom prst="rect">
            <a:avLst/>
          </a:prstGeom>
          <a:blipFill>
            <a:blip r:embed="rId3" cstate="print"/>
            <a:stretch>
              <a:fillRect b="-14444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0308235C-B5A1-2E4B-88CE-66EA8FB6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4788268" cy="312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00751C3-8F62-1B4D-A53D-48A74D16F85A}"/>
              </a:ext>
            </a:extLst>
          </p:cNvPr>
          <p:cNvSpPr/>
          <p:nvPr/>
        </p:nvSpPr>
        <p:spPr>
          <a:xfrm>
            <a:off x="6625046" y="1143000"/>
            <a:ext cx="5119116" cy="5735080"/>
          </a:xfrm>
          <a:prstGeom prst="rect">
            <a:avLst/>
          </a:prstGeom>
          <a:blipFill>
            <a:blip r:embed="rId3" cstate="print"/>
            <a:stretch>
              <a:fillRect b="-14444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FA17A36F-B037-8545-9956-0F269FB2B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726787"/>
            <a:ext cx="3816542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D72492AF-5037-2643-B670-682542CF0190}"/>
              </a:ext>
            </a:extLst>
          </p:cNvPr>
          <p:cNvCxnSpPr>
            <a:stCxn id="27650" idx="3"/>
            <a:endCxn id="29698" idx="1"/>
          </p:cNvCxnSpPr>
          <p:nvPr/>
        </p:nvCxnSpPr>
        <p:spPr>
          <a:xfrm flipV="1">
            <a:off x="5474068" y="3622137"/>
            <a:ext cx="16887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247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B965F0-BB3E-FD40-8C50-DDD958B4C73C}"/>
              </a:ext>
            </a:extLst>
          </p:cNvPr>
          <p:cNvSpPr txBox="1"/>
          <p:nvPr/>
        </p:nvSpPr>
        <p:spPr>
          <a:xfrm>
            <a:off x="135924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6635E5-B2E9-9746-8299-B642B7A3E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94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B965F0-BB3E-FD40-8C50-DDD958B4C73C}"/>
              </a:ext>
            </a:extLst>
          </p:cNvPr>
          <p:cNvSpPr txBox="1"/>
          <p:nvPr/>
        </p:nvSpPr>
        <p:spPr>
          <a:xfrm>
            <a:off x="135924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0394BC-F487-834A-A0E2-EC4F0A047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38" y="0"/>
            <a:ext cx="10967923" cy="685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9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B965F0-BB3E-FD40-8C50-DDD958B4C73C}"/>
              </a:ext>
            </a:extLst>
          </p:cNvPr>
          <p:cNvSpPr txBox="1"/>
          <p:nvPr/>
        </p:nvSpPr>
        <p:spPr>
          <a:xfrm>
            <a:off x="135924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0BC897-2450-5748-901A-54AF955E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4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345F4D-CEB5-CF45-9B53-A84B59E6B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-1"/>
            <a:ext cx="10972801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965F0-BB3E-FD40-8C50-DDD958B4C73C}"/>
              </a:ext>
            </a:extLst>
          </p:cNvPr>
          <p:cNvSpPr txBox="1"/>
          <p:nvPr/>
        </p:nvSpPr>
        <p:spPr>
          <a:xfrm>
            <a:off x="135924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EA3BDC-D227-8847-9C1A-6EBEDDF738D8}"/>
              </a:ext>
            </a:extLst>
          </p:cNvPr>
          <p:cNvSpPr/>
          <p:nvPr/>
        </p:nvSpPr>
        <p:spPr>
          <a:xfrm>
            <a:off x="609600" y="0"/>
            <a:ext cx="10931202" cy="266007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339C38B-E972-6F47-B78E-43C3BAD9ED2A}"/>
              </a:ext>
            </a:extLst>
          </p:cNvPr>
          <p:cNvSpPr/>
          <p:nvPr/>
        </p:nvSpPr>
        <p:spPr>
          <a:xfrm>
            <a:off x="609600" y="266006"/>
            <a:ext cx="381000" cy="6591994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D64BE08-40DA-8046-81EF-A5DD682E35A0}"/>
              </a:ext>
            </a:extLst>
          </p:cNvPr>
          <p:cNvSpPr/>
          <p:nvPr/>
        </p:nvSpPr>
        <p:spPr>
          <a:xfrm>
            <a:off x="990599" y="1752600"/>
            <a:ext cx="1655323" cy="359811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BF52B3E-EC7B-0A41-BFAD-96BB11501F73}"/>
              </a:ext>
            </a:extLst>
          </p:cNvPr>
          <p:cNvSpPr/>
          <p:nvPr/>
        </p:nvSpPr>
        <p:spPr>
          <a:xfrm>
            <a:off x="990600" y="470122"/>
            <a:ext cx="10550202" cy="995692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21BD57C-6D2E-2F41-9037-EB370A9F50F0}"/>
              </a:ext>
            </a:extLst>
          </p:cNvPr>
          <p:cNvSpPr/>
          <p:nvPr/>
        </p:nvSpPr>
        <p:spPr>
          <a:xfrm>
            <a:off x="1828800" y="2112411"/>
            <a:ext cx="797668" cy="4745589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CD4270B-4730-6D43-B6A5-BCCA65323C9B}"/>
              </a:ext>
            </a:extLst>
          </p:cNvPr>
          <p:cNvSpPr/>
          <p:nvPr/>
        </p:nvSpPr>
        <p:spPr>
          <a:xfrm>
            <a:off x="990600" y="2592592"/>
            <a:ext cx="838199" cy="4265408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7A32B2F-C9F2-6B4F-B454-72BF4E5F4BF1}"/>
              </a:ext>
            </a:extLst>
          </p:cNvPr>
          <p:cNvSpPr/>
          <p:nvPr/>
        </p:nvSpPr>
        <p:spPr>
          <a:xfrm>
            <a:off x="1959368" y="1426724"/>
            <a:ext cx="686554" cy="325876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9E2DB55-4EB4-114F-A456-352C6E382E92}"/>
              </a:ext>
            </a:extLst>
          </p:cNvPr>
          <p:cNvSpPr/>
          <p:nvPr/>
        </p:nvSpPr>
        <p:spPr>
          <a:xfrm>
            <a:off x="2667000" y="265598"/>
            <a:ext cx="8915400" cy="266007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B6416-4A20-D44A-BC04-2CF9CC307A22}"/>
              </a:ext>
            </a:extLst>
          </p:cNvPr>
          <p:cNvSpPr/>
          <p:nvPr/>
        </p:nvSpPr>
        <p:spPr>
          <a:xfrm>
            <a:off x="2627760" y="1465814"/>
            <a:ext cx="1791840" cy="512638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7258ED0-19C5-E14A-A070-E870142A249E}"/>
              </a:ext>
            </a:extLst>
          </p:cNvPr>
          <p:cNvSpPr/>
          <p:nvPr/>
        </p:nvSpPr>
        <p:spPr>
          <a:xfrm>
            <a:off x="4419600" y="1465813"/>
            <a:ext cx="7158162" cy="359811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DF804F2-C0DF-584B-939A-8CD0C829F712}"/>
              </a:ext>
            </a:extLst>
          </p:cNvPr>
          <p:cNvSpPr/>
          <p:nvPr/>
        </p:nvSpPr>
        <p:spPr>
          <a:xfrm>
            <a:off x="3886200" y="1959124"/>
            <a:ext cx="533400" cy="4822676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A92F97F-BF4B-4347-A984-0D882CCF8D7C}"/>
              </a:ext>
            </a:extLst>
          </p:cNvPr>
          <p:cNvSpPr/>
          <p:nvPr/>
        </p:nvSpPr>
        <p:spPr>
          <a:xfrm>
            <a:off x="2626467" y="3114561"/>
            <a:ext cx="1259731" cy="1000239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DBB23C1-FF99-9D4C-B856-8E7D5A202F31}"/>
              </a:ext>
            </a:extLst>
          </p:cNvPr>
          <p:cNvSpPr/>
          <p:nvPr/>
        </p:nvSpPr>
        <p:spPr>
          <a:xfrm>
            <a:off x="2631059" y="4578405"/>
            <a:ext cx="1259731" cy="2279595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B82CEB2-F869-F949-8901-BEED459FFEA2}"/>
              </a:ext>
            </a:extLst>
          </p:cNvPr>
          <p:cNvSpPr/>
          <p:nvPr/>
        </p:nvSpPr>
        <p:spPr>
          <a:xfrm>
            <a:off x="4424413" y="5181600"/>
            <a:ext cx="7116389" cy="1676399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50FFAB5-8AD1-1F45-AF22-400F0D75F351}"/>
              </a:ext>
            </a:extLst>
          </p:cNvPr>
          <p:cNvSpPr/>
          <p:nvPr/>
        </p:nvSpPr>
        <p:spPr>
          <a:xfrm>
            <a:off x="9448800" y="1825624"/>
            <a:ext cx="2138191" cy="3566563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42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B965F0-BB3E-FD40-8C50-DDD958B4C73C}"/>
              </a:ext>
            </a:extLst>
          </p:cNvPr>
          <p:cNvSpPr txBox="1"/>
          <p:nvPr/>
        </p:nvSpPr>
        <p:spPr>
          <a:xfrm>
            <a:off x="135924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89BB1C-F0AB-DA44-9EAC-DB1E9DD56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E2DC7EB-1708-C547-8C62-B7E0176F6F2A}"/>
              </a:ext>
            </a:extLst>
          </p:cNvPr>
          <p:cNvSpPr/>
          <p:nvPr/>
        </p:nvSpPr>
        <p:spPr>
          <a:xfrm>
            <a:off x="990601" y="228600"/>
            <a:ext cx="7619998" cy="304800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A59FCAE-E93F-D840-890D-3F8E86EDDA3B}"/>
              </a:ext>
            </a:extLst>
          </p:cNvPr>
          <p:cNvSpPr/>
          <p:nvPr/>
        </p:nvSpPr>
        <p:spPr>
          <a:xfrm>
            <a:off x="609601" y="0"/>
            <a:ext cx="381000" cy="533400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0CAA478-A7DE-A94E-86CE-B03092BA3DCB}"/>
              </a:ext>
            </a:extLst>
          </p:cNvPr>
          <p:cNvSpPr/>
          <p:nvPr/>
        </p:nvSpPr>
        <p:spPr>
          <a:xfrm>
            <a:off x="8610599" y="397164"/>
            <a:ext cx="2971801" cy="136236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78B0D20-F92F-1A47-9AE5-E8D99B3D4F6E}"/>
              </a:ext>
            </a:extLst>
          </p:cNvPr>
          <p:cNvSpPr/>
          <p:nvPr/>
        </p:nvSpPr>
        <p:spPr>
          <a:xfrm>
            <a:off x="2133600" y="862446"/>
            <a:ext cx="9448799" cy="585354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9BE1996-C5EC-CC4D-A8AA-546256A16009}"/>
              </a:ext>
            </a:extLst>
          </p:cNvPr>
          <p:cNvSpPr/>
          <p:nvPr/>
        </p:nvSpPr>
        <p:spPr>
          <a:xfrm>
            <a:off x="2133599" y="1447800"/>
            <a:ext cx="5638801" cy="1447800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E8FE531-0319-5B47-BFB4-0B799B35A445}"/>
              </a:ext>
            </a:extLst>
          </p:cNvPr>
          <p:cNvSpPr/>
          <p:nvPr/>
        </p:nvSpPr>
        <p:spPr>
          <a:xfrm>
            <a:off x="2197100" y="2895600"/>
            <a:ext cx="5542643" cy="251717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EDFE03C-F71F-0847-9056-74DAC49A3C71}"/>
              </a:ext>
            </a:extLst>
          </p:cNvPr>
          <p:cNvSpPr/>
          <p:nvPr/>
        </p:nvSpPr>
        <p:spPr>
          <a:xfrm>
            <a:off x="3738681" y="3152254"/>
            <a:ext cx="4033720" cy="3705746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49D86E5-4FBD-4A4C-8D05-C5A1DC26DDE8}"/>
              </a:ext>
            </a:extLst>
          </p:cNvPr>
          <p:cNvSpPr/>
          <p:nvPr/>
        </p:nvSpPr>
        <p:spPr>
          <a:xfrm>
            <a:off x="609598" y="4142681"/>
            <a:ext cx="3129081" cy="2715319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4B0F7B8-2BF9-C344-861D-5EFFF38EC72A}"/>
              </a:ext>
            </a:extLst>
          </p:cNvPr>
          <p:cNvSpPr/>
          <p:nvPr/>
        </p:nvSpPr>
        <p:spPr>
          <a:xfrm>
            <a:off x="7772400" y="4286424"/>
            <a:ext cx="3809999" cy="2132575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4DD7E0B-6B1A-C049-8871-E20A7246414B}"/>
              </a:ext>
            </a:extLst>
          </p:cNvPr>
          <p:cNvSpPr/>
          <p:nvPr/>
        </p:nvSpPr>
        <p:spPr>
          <a:xfrm>
            <a:off x="609597" y="892771"/>
            <a:ext cx="1524001" cy="174029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130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B965F0-BB3E-FD40-8C50-DDD958B4C73C}"/>
              </a:ext>
            </a:extLst>
          </p:cNvPr>
          <p:cNvSpPr txBox="1"/>
          <p:nvPr/>
        </p:nvSpPr>
        <p:spPr>
          <a:xfrm>
            <a:off x="135924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0BC897-2450-5748-901A-54AF955E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D09E20E-A96D-5A43-A110-84B660A6D209}"/>
              </a:ext>
            </a:extLst>
          </p:cNvPr>
          <p:cNvSpPr/>
          <p:nvPr/>
        </p:nvSpPr>
        <p:spPr>
          <a:xfrm>
            <a:off x="609600" y="544819"/>
            <a:ext cx="10972800" cy="6313182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657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B965F0-BB3E-FD40-8C50-DDD958B4C73C}"/>
              </a:ext>
            </a:extLst>
          </p:cNvPr>
          <p:cNvSpPr txBox="1"/>
          <p:nvPr/>
        </p:nvSpPr>
        <p:spPr>
          <a:xfrm>
            <a:off x="135924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0BC897-2450-5748-901A-54AF955E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D09E20E-A96D-5A43-A110-84B660A6D209}"/>
              </a:ext>
            </a:extLst>
          </p:cNvPr>
          <p:cNvSpPr/>
          <p:nvPr/>
        </p:nvSpPr>
        <p:spPr>
          <a:xfrm>
            <a:off x="609600" y="974630"/>
            <a:ext cx="10972800" cy="5883371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33D2A43-43C7-0F41-91D0-BDEB1C9DF971}"/>
              </a:ext>
            </a:extLst>
          </p:cNvPr>
          <p:cNvSpPr/>
          <p:nvPr/>
        </p:nvSpPr>
        <p:spPr>
          <a:xfrm>
            <a:off x="609600" y="0"/>
            <a:ext cx="10972800" cy="497150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75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B965F0-BB3E-FD40-8C50-DDD958B4C73C}"/>
              </a:ext>
            </a:extLst>
          </p:cNvPr>
          <p:cNvSpPr txBox="1"/>
          <p:nvPr/>
        </p:nvSpPr>
        <p:spPr>
          <a:xfrm>
            <a:off x="135924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0BC897-2450-5748-901A-54AF955E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33D2A43-43C7-0F41-91D0-BDEB1C9DF971}"/>
              </a:ext>
            </a:extLst>
          </p:cNvPr>
          <p:cNvSpPr/>
          <p:nvPr/>
        </p:nvSpPr>
        <p:spPr>
          <a:xfrm>
            <a:off x="609600" y="0"/>
            <a:ext cx="10972800" cy="967926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56333B2-CDFA-8A4A-8888-0768EF24C555}"/>
              </a:ext>
            </a:extLst>
          </p:cNvPr>
          <p:cNvSpPr/>
          <p:nvPr/>
        </p:nvSpPr>
        <p:spPr>
          <a:xfrm>
            <a:off x="2193010" y="967926"/>
            <a:ext cx="9389390" cy="5890074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518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B965F0-BB3E-FD40-8C50-DDD958B4C73C}"/>
              </a:ext>
            </a:extLst>
          </p:cNvPr>
          <p:cNvSpPr txBox="1"/>
          <p:nvPr/>
        </p:nvSpPr>
        <p:spPr>
          <a:xfrm>
            <a:off x="135924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0BC897-2450-5748-901A-54AF955E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33D2A43-43C7-0F41-91D0-BDEB1C9DF971}"/>
              </a:ext>
            </a:extLst>
          </p:cNvPr>
          <p:cNvSpPr/>
          <p:nvPr/>
        </p:nvSpPr>
        <p:spPr>
          <a:xfrm>
            <a:off x="609600" y="0"/>
            <a:ext cx="10972800" cy="967926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56333B2-CDFA-8A4A-8888-0768EF24C555}"/>
              </a:ext>
            </a:extLst>
          </p:cNvPr>
          <p:cNvSpPr/>
          <p:nvPr/>
        </p:nvSpPr>
        <p:spPr>
          <a:xfrm>
            <a:off x="609600" y="967926"/>
            <a:ext cx="7086600" cy="5890074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207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7">
            <a:extLst>
              <a:ext uri="{FF2B5EF4-FFF2-40B4-BE49-F238E27FC236}">
                <a16:creationId xmlns:a16="http://schemas.microsoft.com/office/drawing/2014/main" id="{7DF8F0BB-1581-5346-9484-0C26FD977DC8}"/>
              </a:ext>
            </a:extLst>
          </p:cNvPr>
          <p:cNvSpPr txBox="1">
            <a:spLocks/>
          </p:cNvSpPr>
          <p:nvPr/>
        </p:nvSpPr>
        <p:spPr>
          <a:xfrm>
            <a:off x="685800" y="685800"/>
            <a:ext cx="10820400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Архитектура для бизнеса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67EF221-A2CB-3649-96AF-7BD5E6AD4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28800"/>
            <a:ext cx="762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261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345F4D-CEB5-CF45-9B53-A84B59E6B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-1"/>
            <a:ext cx="10972801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965F0-BB3E-FD40-8C50-DDD958B4C73C}"/>
              </a:ext>
            </a:extLst>
          </p:cNvPr>
          <p:cNvSpPr txBox="1"/>
          <p:nvPr/>
        </p:nvSpPr>
        <p:spPr>
          <a:xfrm>
            <a:off x="135924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B82CEB2-F869-F949-8901-BEED459FFEA2}"/>
              </a:ext>
            </a:extLst>
          </p:cNvPr>
          <p:cNvSpPr/>
          <p:nvPr/>
        </p:nvSpPr>
        <p:spPr>
          <a:xfrm>
            <a:off x="609599" y="6477000"/>
            <a:ext cx="10931203" cy="380999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58F6199-878D-0E4B-8D9A-45204A8B1214}"/>
              </a:ext>
            </a:extLst>
          </p:cNvPr>
          <p:cNvSpPr/>
          <p:nvPr/>
        </p:nvSpPr>
        <p:spPr>
          <a:xfrm>
            <a:off x="10861998" y="0"/>
            <a:ext cx="678803" cy="6472881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85EE9A2-D72D-8D43-AEBF-D7F9C2F3CFBD}"/>
              </a:ext>
            </a:extLst>
          </p:cNvPr>
          <p:cNvSpPr/>
          <p:nvPr/>
        </p:nvSpPr>
        <p:spPr>
          <a:xfrm>
            <a:off x="651198" y="1"/>
            <a:ext cx="10210800" cy="1219200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650B9C2-98EE-CB46-A1F8-3CB55074FB7B}"/>
              </a:ext>
            </a:extLst>
          </p:cNvPr>
          <p:cNvSpPr/>
          <p:nvPr/>
        </p:nvSpPr>
        <p:spPr>
          <a:xfrm>
            <a:off x="609599" y="1219201"/>
            <a:ext cx="1752601" cy="5253680"/>
          </a:xfrm>
          <a:prstGeom prst="rect">
            <a:avLst/>
          </a:prstGeom>
          <a:solidFill>
            <a:schemeClr val="bg1">
              <a:alpha val="7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284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B965F0-BB3E-FD40-8C50-DDD958B4C73C}"/>
              </a:ext>
            </a:extLst>
          </p:cNvPr>
          <p:cNvSpPr txBox="1"/>
          <p:nvPr/>
        </p:nvSpPr>
        <p:spPr>
          <a:xfrm>
            <a:off x="135924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0BC897-2450-5748-901A-54AF955E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82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2DDB7687-8F63-6E45-BC40-0C7BB770025D}"/>
              </a:ext>
            </a:extLst>
          </p:cNvPr>
          <p:cNvSpPr txBox="1">
            <a:spLocks/>
          </p:cNvSpPr>
          <p:nvPr/>
        </p:nvSpPr>
        <p:spPr>
          <a:xfrm>
            <a:off x="685800" y="1752600"/>
            <a:ext cx="6096000" cy="990600"/>
          </a:xfrm>
          <a:prstGeom prst="rect">
            <a:avLst/>
          </a:prstGeom>
        </p:spPr>
        <p:txBody>
          <a:bodyPr vert="horz" lIns="0" tIns="0" rIns="0" bIns="0" anchor="t" anchorCtr="0">
            <a:normAutofit/>
          </a:bodyPr>
          <a:lstStyle>
            <a:lvl1pPr>
              <a:defRPr sz="6000" b="0" i="0">
                <a:latin typeface="SB Sans Display Light" panose="020B0303040504020204" pitchFamily="34" charset="0"/>
                <a:ea typeface="+mj-ea"/>
                <a:cs typeface="SB Sans Display Light" panose="020B0303040504020204" pitchFamily="34" charset="0"/>
              </a:defRPr>
            </a:lvl1pPr>
          </a:lstStyle>
          <a:p>
            <a:r>
              <a:rPr lang="en-US" sz="5400" kern="0" dirty="0">
                <a:solidFill>
                  <a:srgbClr val="333F48"/>
                </a:solidFill>
              </a:rPr>
              <a:t>Feature-sliced design</a:t>
            </a:r>
            <a:endParaRPr lang="ru-RU" sz="5400" kern="0" dirty="0">
              <a:solidFill>
                <a:srgbClr val="333F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417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7">
            <a:extLst>
              <a:ext uri="{FF2B5EF4-FFF2-40B4-BE49-F238E27FC236}">
                <a16:creationId xmlns:a16="http://schemas.microsoft.com/office/drawing/2014/main" id="{7DF8F0BB-1581-5346-9484-0C26FD977DC8}"/>
              </a:ext>
            </a:extLst>
          </p:cNvPr>
          <p:cNvSpPr txBox="1">
            <a:spLocks/>
          </p:cNvSpPr>
          <p:nvPr/>
        </p:nvSpPr>
        <p:spPr>
          <a:xfrm>
            <a:off x="685800" y="685800"/>
            <a:ext cx="10820400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Архитектура для бизнеса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1355BCB-9521-8A4B-A4BC-73C53DCE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805878"/>
            <a:ext cx="762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0F58477-1D58-5A48-AD00-8C7A3F128D04}"/>
              </a:ext>
            </a:extLst>
          </p:cNvPr>
          <p:cNvSpPr txBox="1">
            <a:spLocks/>
          </p:cNvSpPr>
          <p:nvPr/>
        </p:nvSpPr>
        <p:spPr>
          <a:xfrm>
            <a:off x="608076" y="1805878"/>
            <a:ext cx="7011924" cy="305843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- Шанс падения приложения ниже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Проще чинить неполадки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Проект становится проще расширять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ru-RU" sz="2000" dirty="0" err="1">
                <a:latin typeface="SB Sans Text Light" panose="020B0303040504020204" pitchFamily="34" charset="0"/>
                <a:cs typeface="SB Sans Text Light" panose="020B0303040504020204" pitchFamily="34" charset="0"/>
              </a:rPr>
              <a:t>Онбординг</a:t>
            </a: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 новых сотрудников проходит быстрее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- Более грамотные разработчики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4A69847-2073-6845-AFC7-FB726222F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810211"/>
            <a:ext cx="762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77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4276" y="1287682"/>
            <a:ext cx="10820400" cy="67225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Различные архитектурные решения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ED4FA9E-9D5B-1E40-BF08-2EE96B7A1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59933"/>
            <a:ext cx="4122965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E360C666-5C0A-2A42-BFBB-1F9E65594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165" y="2080231"/>
            <a:ext cx="3420835" cy="25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6CC3622-D298-A143-9D38-58CA8B1A8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71" y="4823432"/>
            <a:ext cx="4614345" cy="192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F133F508-47A6-434E-89E4-B58427903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036" y="2080230"/>
            <a:ext cx="3299473" cy="250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7AEF4FA1-26B1-4041-BB5B-FBA32D90C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786" y="4701181"/>
            <a:ext cx="5016500" cy="195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769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4276" y="1287682"/>
            <a:ext cx="10820400" cy="67225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MVC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ED4FA9E-9D5B-1E40-BF08-2EE96B7A1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4"/>
          <a:stretch/>
        </p:blipFill>
        <p:spPr bwMode="auto">
          <a:xfrm>
            <a:off x="457200" y="1954357"/>
            <a:ext cx="5638800" cy="32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620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4276" y="1287682"/>
            <a:ext cx="10820400" cy="67225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Component-based architecture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E360C666-5C0A-2A42-BFBB-1F9E65594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5"/>
          <a:stretch/>
        </p:blipFill>
        <p:spPr bwMode="auto">
          <a:xfrm>
            <a:off x="609600" y="1959932"/>
            <a:ext cx="6400800" cy="415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04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12260</TotalTime>
  <Words>217</Words>
  <Application>Microsoft Macintosh PowerPoint</Application>
  <PresentationFormat>Широкоэкранный</PresentationFormat>
  <Paragraphs>82</Paragraphs>
  <Slides>52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8" baseType="lpstr">
      <vt:lpstr>Arial</vt:lpstr>
      <vt:lpstr>Calibri</vt:lpstr>
      <vt:lpstr>SB Sans Display Light</vt:lpstr>
      <vt:lpstr>SB Sans Text Light</vt:lpstr>
      <vt:lpstr>SBSansDisplay-Light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светлый маг</dc:title>
  <cp:lastModifiedBy>Microsoft Office User</cp:lastModifiedBy>
  <cp:revision>449</cp:revision>
  <dcterms:created xsi:type="dcterms:W3CDTF">2020-09-16T07:07:55Z</dcterms:created>
  <dcterms:modified xsi:type="dcterms:W3CDTF">2023-02-21T17:35:18Z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2020-07-22T00:00:00Z</vt:filetime>
  </property>
  <property fmtid="{D5CDD505-2E9C-101B-9397-08002B2CF9AE}" pid="3" name="Creator">
    <vt:lpwstr>PowerPoint</vt:lpwstr>
  </property>
  <property fmtid="{D5CDD505-2E9C-101B-9397-08002B2CF9AE}" pid="4" name="LastSaved">
    <vt:filetime>2020-09-16T00:00:00Z</vt:filetime>
  </property>
</Properties>
</file>